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1DE2-8E86-4C5A-8461-2087F08DF1F6}" type="datetimeFigureOut">
              <a:rPr lang="fi-FI" smtClean="0"/>
              <a:t>22.3.2019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AEF3-1B00-4439-9048-5F27BB53364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1DE2-8E86-4C5A-8461-2087F08DF1F6}" type="datetimeFigureOut">
              <a:rPr lang="fi-FI" smtClean="0"/>
              <a:t>22.3.2019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AEF3-1B00-4439-9048-5F27BB53364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1DE2-8E86-4C5A-8461-2087F08DF1F6}" type="datetimeFigureOut">
              <a:rPr lang="fi-FI" smtClean="0"/>
              <a:t>22.3.2019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AEF3-1B00-4439-9048-5F27BB53364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1DE2-8E86-4C5A-8461-2087F08DF1F6}" type="datetimeFigureOut">
              <a:rPr lang="fi-FI" smtClean="0"/>
              <a:t>22.3.2019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AEF3-1B00-4439-9048-5F27BB53364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1DE2-8E86-4C5A-8461-2087F08DF1F6}" type="datetimeFigureOut">
              <a:rPr lang="fi-FI" smtClean="0"/>
              <a:t>22.3.2019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AEF3-1B00-4439-9048-5F27BB53364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1DE2-8E86-4C5A-8461-2087F08DF1F6}" type="datetimeFigureOut">
              <a:rPr lang="fi-FI" smtClean="0"/>
              <a:t>22.3.2019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AEF3-1B00-4439-9048-5F27BB53364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1DE2-8E86-4C5A-8461-2087F08DF1F6}" type="datetimeFigureOut">
              <a:rPr lang="fi-FI" smtClean="0"/>
              <a:t>22.3.2019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AEF3-1B00-4439-9048-5F27BB53364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1DE2-8E86-4C5A-8461-2087F08DF1F6}" type="datetimeFigureOut">
              <a:rPr lang="fi-FI" smtClean="0"/>
              <a:t>22.3.2019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AEF3-1B00-4439-9048-5F27BB53364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1DE2-8E86-4C5A-8461-2087F08DF1F6}" type="datetimeFigureOut">
              <a:rPr lang="fi-FI" smtClean="0"/>
              <a:t>22.3.2019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AEF3-1B00-4439-9048-5F27BB53364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1DE2-8E86-4C5A-8461-2087F08DF1F6}" type="datetimeFigureOut">
              <a:rPr lang="fi-FI" smtClean="0"/>
              <a:t>22.3.2019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55AEF3-1B00-4439-9048-5F27BB53364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1DE2-8E86-4C5A-8461-2087F08DF1F6}" type="datetimeFigureOut">
              <a:rPr lang="fi-FI" smtClean="0"/>
              <a:t>22.3.2019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AEF3-1B00-4439-9048-5F27BB53364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3E71DE2-8E86-4C5A-8461-2087F08DF1F6}" type="datetimeFigureOut">
              <a:rPr lang="fi-FI" smtClean="0"/>
              <a:t>22.3.2019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355AEF3-1B00-4439-9048-5F27BB53364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r="20757"/>
          <a:stretch>
            <a:fillRect/>
          </a:stretch>
        </p:blipFill>
        <p:spPr>
          <a:xfrm>
            <a:off x="1907704" y="0"/>
            <a:ext cx="7115175" cy="6858000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Oulujoen seurakunnan varhaiskasvatus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Varhaiskasvatussuunnitelma 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00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YHDESSÄ OLEMME ENEMMÄN! 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6" y="880638"/>
            <a:ext cx="7992888" cy="4104456"/>
          </a:xfrm>
        </p:spPr>
      </p:pic>
    </p:spTree>
    <p:extLst>
      <p:ext uri="{BB962C8B-B14F-4D97-AF65-F5344CB8AC3E}">
        <p14:creationId xmlns:p14="http://schemas.microsoft.com/office/powerpoint/2010/main" val="29353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Varhaiskasvatuksen missio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2853928"/>
            <a:ext cx="3806825" cy="2855118"/>
          </a:xfrm>
        </p:spPr>
      </p:pic>
      <p:sp>
        <p:nvSpPr>
          <p:cNvPr id="3" name="Sisällön paikkamerkki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sz="5400" dirty="0" smtClean="0">
                <a:latin typeface="Colonna MT" pitchFamily="82" charset="0"/>
              </a:rPr>
              <a:t>Kuljemme perheiden rinnalla heidän arjessaan</a:t>
            </a:r>
            <a:endParaRPr lang="fi-FI" sz="5400" dirty="0">
              <a:latin typeface="Colonna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Varhaiskasvatuksen visio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/>
              <a:buChar char="J"/>
            </a:pPr>
            <a:r>
              <a:rPr lang="fi-FI" dirty="0" smtClean="0">
                <a:sym typeface="Wingdings" pitchFamily="2" charset="2"/>
              </a:rPr>
              <a:t>Arvostamme ja suojelemme lapsuutta</a:t>
            </a:r>
          </a:p>
          <a:p>
            <a:pPr marL="457200" indent="-457200">
              <a:buFont typeface="Wingdings"/>
              <a:buChar char="J"/>
            </a:pPr>
            <a:r>
              <a:rPr lang="fi-FI" dirty="0" smtClean="0">
                <a:sym typeface="Wingdings" pitchFamily="2" charset="2"/>
              </a:rPr>
              <a:t>Tuemme vanhemmuutta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Pieni on suurin!  Lapsiperheen alkuvuodet ovat arvokasta elämänvaihetta!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83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arvomme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Wingdings"/>
              <a:buChar char="J"/>
            </a:pPr>
            <a:r>
              <a:rPr lang="fi-FI" dirty="0" smtClean="0">
                <a:sym typeface="Wingdings" pitchFamily="2" charset="2"/>
              </a:rPr>
              <a:t>Lähimmäisen rakkaus</a:t>
            </a:r>
          </a:p>
          <a:p>
            <a:pPr marL="457200" indent="-457200">
              <a:buFont typeface="Wingdings"/>
              <a:buChar char="J"/>
            </a:pPr>
            <a:r>
              <a:rPr lang="fi-FI" dirty="0" smtClean="0">
                <a:sym typeface="Wingdings" pitchFamily="2" charset="2"/>
              </a:rPr>
              <a:t>Lämpö </a:t>
            </a:r>
          </a:p>
          <a:p>
            <a:pPr marL="457200" indent="-457200">
              <a:buFont typeface="Wingdings"/>
              <a:buChar char="J"/>
            </a:pPr>
            <a:r>
              <a:rPr lang="fi-FI" dirty="0" smtClean="0">
                <a:sym typeface="Wingdings" pitchFamily="2" charset="2"/>
              </a:rPr>
              <a:t>Kohtaaminen</a:t>
            </a:r>
          </a:p>
          <a:p>
            <a:pPr marL="457200" indent="-457200">
              <a:buFont typeface="Wingdings"/>
              <a:buChar char="J"/>
            </a:pPr>
            <a:r>
              <a:rPr lang="fi-FI" dirty="0" smtClean="0">
                <a:sym typeface="Wingdings" pitchFamily="2" charset="2"/>
              </a:rPr>
              <a:t>Turva</a:t>
            </a:r>
          </a:p>
          <a:p>
            <a:pPr marL="457200" indent="-457200">
              <a:buFont typeface="Wingdings"/>
              <a:buChar char="J"/>
            </a:pPr>
            <a:r>
              <a:rPr lang="fi-FI" dirty="0" smtClean="0">
                <a:sym typeface="Wingdings" pitchFamily="2" charset="2"/>
              </a:rPr>
              <a:t>Hyväksyntä</a:t>
            </a:r>
          </a:p>
          <a:p>
            <a:pPr marL="0" indent="0"/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Vahvuutemme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8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Tavoitteemme: 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755576" y="1097280"/>
            <a:ext cx="3267784" cy="819552"/>
          </a:xfrm>
        </p:spPr>
        <p:txBody>
          <a:bodyPr>
            <a:normAutofit fontScale="77500" lnSpcReduction="20000"/>
          </a:bodyPr>
          <a:lstStyle/>
          <a:p>
            <a:r>
              <a:rPr lang="fi-FI" b="1" i="1" dirty="0">
                <a:sym typeface="Wingdings" pitchFamily="2" charset="2"/>
              </a:rPr>
              <a:t>Kristillistä kasvatusta ei ole vain se mitä me teemme vaan ennen kaikkea se MITEN me sen teemme! </a:t>
            </a:r>
          </a:p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/>
            <a:endParaRPr lang="fi-FI" dirty="0" smtClean="0">
              <a:sym typeface="Wingdings" pitchFamily="2" charset="2"/>
            </a:endParaRPr>
          </a:p>
          <a:p>
            <a:pPr>
              <a:buFont typeface="Wingdings"/>
              <a:buChar char="J"/>
            </a:pPr>
            <a:r>
              <a:rPr lang="fi-FI" dirty="0" smtClean="0">
                <a:sym typeface="Wingdings" pitchFamily="2" charset="2"/>
              </a:rPr>
              <a:t>Satsaamme hyviin kohtaamisiin</a:t>
            </a:r>
          </a:p>
          <a:p>
            <a:pPr>
              <a:buFont typeface="Wingdings"/>
              <a:buChar char="J"/>
            </a:pPr>
            <a:r>
              <a:rPr lang="fi-FI" dirty="0" smtClean="0">
                <a:sym typeface="Wingdings" pitchFamily="2" charset="2"/>
              </a:rPr>
              <a:t>Toimintaan saa jokainen tulla sellaisena kuin on</a:t>
            </a:r>
          </a:p>
          <a:p>
            <a:pPr>
              <a:buFont typeface="Wingdings"/>
              <a:buChar char="J"/>
            </a:pPr>
            <a:r>
              <a:rPr lang="fi-FI" dirty="0" smtClean="0">
                <a:sym typeface="Wingdings" pitchFamily="2" charset="2"/>
              </a:rPr>
              <a:t>Annamme mahdollisuuden  oppimiseen, elämyksiin, kokemuksiin ja ihmettelyyn</a:t>
            </a:r>
          </a:p>
          <a:p>
            <a:pPr>
              <a:buFont typeface="Wingdings"/>
              <a:buChar char="J"/>
            </a:pPr>
            <a:r>
              <a:rPr lang="fi-FI" dirty="0" smtClean="0">
                <a:sym typeface="Wingdings" pitchFamily="2" charset="2"/>
              </a:rPr>
              <a:t>Tarjoamme mahdollisuuden kokea ja etsiä pyhää kukin omalla tavallaan</a:t>
            </a:r>
          </a:p>
          <a:p>
            <a:pPr>
              <a:buFont typeface="Wingdings"/>
              <a:buChar char="J"/>
            </a:pPr>
            <a:endParaRPr lang="fi-FI" dirty="0">
              <a:sym typeface="Wingdings" pitchFamily="2" charset="2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4008" y="692696"/>
            <a:ext cx="3256408" cy="953224"/>
          </a:xfrm>
        </p:spPr>
        <p:txBody>
          <a:bodyPr>
            <a:normAutofit/>
          </a:bodyPr>
          <a:lstStyle/>
          <a:p>
            <a:r>
              <a:rPr lang="fi-FI" sz="1700" b="1" u="sng" dirty="0">
                <a:sym typeface="Wingdings" pitchFamily="2" charset="2"/>
              </a:rPr>
              <a:t>Tavoitteena hyvinvoiva lapsi ja perhe!</a:t>
            </a:r>
          </a:p>
          <a:p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68" y="1241336"/>
            <a:ext cx="2691452" cy="3588604"/>
          </a:xfrm>
        </p:spPr>
      </p:pic>
    </p:spTree>
    <p:extLst>
      <p:ext uri="{BB962C8B-B14F-4D97-AF65-F5344CB8AC3E}">
        <p14:creationId xmlns:p14="http://schemas.microsoft.com/office/powerpoint/2010/main" val="14332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pääsemme tavoitteisiimme?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4" y="1097280"/>
            <a:ext cx="2607068" cy="3476090"/>
          </a:xfrm>
        </p:spPr>
      </p:pic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oulujoen</a:t>
            </a:r>
            <a:r>
              <a:rPr lang="fi-FI" dirty="0" smtClean="0"/>
              <a:t> varhaiskasvatuksessa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fi-FI" sz="1200" dirty="0" smtClean="0">
                <a:latin typeface="Bell MT" pitchFamily="18" charset="0"/>
                <a:cs typeface="Arial" pitchFamily="34" charset="0"/>
              </a:rPr>
              <a:t>Olemme rohkeasti seurakunnan työntekijöitä, Tarjoamme mahdollisuuksia kokea pyhää ja tuntea Jumalan läsnäoloa ja hoitoa</a:t>
            </a:r>
          </a:p>
          <a:p>
            <a:pPr marL="457200" indent="-457200">
              <a:buAutoNum type="arabicPeriod"/>
            </a:pPr>
            <a:r>
              <a:rPr lang="fi-FI" sz="1200" dirty="0" smtClean="0">
                <a:latin typeface="Bell MT" pitchFamily="18" charset="0"/>
                <a:cs typeface="Arial" pitchFamily="34" charset="0"/>
              </a:rPr>
              <a:t>Teemme rohkeasti yhteistyötä lähialueemme varhaiskasvatuksen eri toimijoiden ja kaupungin kanssa perheiden parhaaksi</a:t>
            </a:r>
          </a:p>
          <a:p>
            <a:pPr marL="457200" indent="-457200">
              <a:buAutoNum type="arabicPeriod"/>
            </a:pPr>
            <a:r>
              <a:rPr lang="fi-FI" sz="1200" dirty="0" smtClean="0">
                <a:latin typeface="Bell MT" pitchFamily="18" charset="0"/>
                <a:cs typeface="Arial" pitchFamily="34" charset="0"/>
              </a:rPr>
              <a:t>Tarjoamme avoimia kohtaamispaikkoja joissa seurakuntalaiset pääsevät vaikuttamaan, esittämään toiveitaan ja saamaan vertaistukea toinen toisiltaan</a:t>
            </a:r>
          </a:p>
          <a:p>
            <a:pPr marL="457200" indent="-457200">
              <a:buAutoNum type="arabicPeriod"/>
            </a:pPr>
            <a:r>
              <a:rPr lang="fi-FI" sz="1200" dirty="0" smtClean="0">
                <a:latin typeface="Bell MT" pitchFamily="18" charset="0"/>
                <a:cs typeface="Arial" pitchFamily="34" charset="0"/>
              </a:rPr>
              <a:t>Otamme jokaisen vastaan tärkeänä seurakuntalaisena, erilaisuuden arvostaminen ja lähimmäisen rakkaus sekä rauha olla ja elää sellaisena kuin on, korostuu sanomassamme ja toiminnassamme</a:t>
            </a:r>
          </a:p>
          <a:p>
            <a:pPr marL="457200" indent="-45720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0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Konkretiaa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Missä toimimme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fi-FI" dirty="0" smtClean="0"/>
              <a:t>Toiminta-alueemme painottuu Hiukkavaara-Myllyoja-</a:t>
            </a:r>
            <a:r>
              <a:rPr lang="fi-FI" dirty="0" err="1" smtClean="0"/>
              <a:t>Hintta</a:t>
            </a:r>
            <a:r>
              <a:rPr lang="fi-FI" dirty="0" smtClean="0"/>
              <a:t> –alueelle </a:t>
            </a:r>
          </a:p>
          <a:p>
            <a:pPr>
              <a:buFontTx/>
              <a:buChar char="-"/>
            </a:pPr>
            <a:r>
              <a:rPr lang="fi-FI" dirty="0" smtClean="0"/>
              <a:t>Myös Huonesuo, Talvikangas huomioidaan mahdollisuuksien mukaan</a:t>
            </a:r>
          </a:p>
          <a:p>
            <a:pPr>
              <a:buFontTx/>
              <a:buChar char="-"/>
            </a:pPr>
            <a:r>
              <a:rPr lang="fi-FI" dirty="0" smtClean="0"/>
              <a:t>Hyödynnetään kirkkoa, pappilaa ja </a:t>
            </a:r>
            <a:r>
              <a:rPr lang="fi-FI" dirty="0" err="1" smtClean="0"/>
              <a:t>Sanginsuun</a:t>
            </a:r>
            <a:r>
              <a:rPr lang="fi-FI" dirty="0" smtClean="0"/>
              <a:t> seurakuntataloa toiminnassamme</a:t>
            </a:r>
          </a:p>
          <a:p>
            <a:pPr>
              <a:buFontTx/>
              <a:buChar char="-"/>
            </a:pPr>
            <a:r>
              <a:rPr lang="fi-FI" dirty="0" smtClean="0"/>
              <a:t>Hiukkavaaraan saadaan oma tila syksyllä 2019 ja sinne satsaamme varhaiskasvatuksen osalta koska alue hyvin </a:t>
            </a:r>
            <a:r>
              <a:rPr lang="fi-FI" dirty="0" err="1" smtClean="0"/>
              <a:t>pikkulapsiperhepainotteista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Henkilöstö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marL="0" indent="0"/>
            <a:endParaRPr lang="fi-FI" dirty="0" smtClean="0"/>
          </a:p>
          <a:p>
            <a:pPr marL="0" indent="0"/>
            <a:r>
              <a:rPr lang="fi-FI" dirty="0" smtClean="0"/>
              <a:t>Kiertävän lastenohjaajan toimi laitetaan hakuun keväällä 2019 – muutetaan lapsi-ja perhetyön sihteerin viraksi</a:t>
            </a:r>
          </a:p>
          <a:p>
            <a:pPr marL="0" indent="0"/>
            <a:r>
              <a:rPr lang="fi-FI" dirty="0" smtClean="0"/>
              <a:t> (-&gt; toinen työajaton virka antaa laajemmat mahdollisuudet työn kehittämiselle myös ilta- viikonloppu – ja leirityöhön)</a:t>
            </a:r>
          </a:p>
          <a:p>
            <a:pPr marL="0" indent="0"/>
            <a:r>
              <a:rPr lang="fi-FI" dirty="0" smtClean="0"/>
              <a:t>Syksyn 2019 alusta henkilöstömme määrä:</a:t>
            </a:r>
          </a:p>
          <a:p>
            <a:pPr marL="0" indent="0"/>
            <a:r>
              <a:rPr lang="fi-FI" dirty="0" smtClean="0"/>
              <a:t>1 lapsityönohjaaja</a:t>
            </a:r>
          </a:p>
          <a:p>
            <a:pPr marL="0" indent="0"/>
            <a:r>
              <a:rPr lang="fi-FI" dirty="0" smtClean="0"/>
              <a:t>2 lapsi-ja perhetyön sihteeriä</a:t>
            </a:r>
          </a:p>
          <a:p>
            <a:pPr marL="0" indent="0"/>
            <a:r>
              <a:rPr lang="fi-FI" dirty="0" smtClean="0"/>
              <a:t>7 lastenohjaajaa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71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TEEMME VUONNA 2019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fi-FI" dirty="0" smtClean="0"/>
              <a:t>Koululaisten iltapäivätoiminnan osalta syksyllä 2019 jatkamme </a:t>
            </a:r>
            <a:r>
              <a:rPr lang="fi-FI" dirty="0" err="1" smtClean="0"/>
              <a:t>Hintan</a:t>
            </a:r>
            <a:r>
              <a:rPr lang="fi-FI" dirty="0" smtClean="0"/>
              <a:t> omaa ryhmää sekä yhteistyötä Talvikankaalla ja Hiukkavaarassa</a:t>
            </a:r>
          </a:p>
          <a:p>
            <a:pPr>
              <a:buFontTx/>
              <a:buChar char="-"/>
            </a:pPr>
            <a:r>
              <a:rPr lang="fi-FI" dirty="0" smtClean="0"/>
              <a:t>Päiväkerhotyötä jatketaan -&gt; </a:t>
            </a:r>
            <a:r>
              <a:rPr lang="fi-FI" dirty="0" err="1" smtClean="0"/>
              <a:t>Ip</a:t>
            </a:r>
            <a:r>
              <a:rPr lang="fi-FI" dirty="0" smtClean="0"/>
              <a:t>-toiminnan väheneminen antaa mahdollisuuden kehittää päiväkerhotyötä ja laajentaa kerhoja myös iltapäiväaikaan. </a:t>
            </a:r>
          </a:p>
          <a:p>
            <a:pPr>
              <a:buFontTx/>
              <a:buChar char="-"/>
            </a:pPr>
            <a:r>
              <a:rPr lang="fi-FI" dirty="0" smtClean="0"/>
              <a:t>Satsaamme perhetyöhön ja avoimeen matalankynnyksen kohtaamispaikkatoimintaan</a:t>
            </a:r>
          </a:p>
          <a:p>
            <a:pPr>
              <a:buFontTx/>
              <a:buChar char="-"/>
            </a:pPr>
            <a:r>
              <a:rPr lang="fi-FI" dirty="0" smtClean="0"/>
              <a:t>Varhaiskasvatus näkyvänä osana alueiden tapahtumia </a:t>
            </a:r>
          </a:p>
          <a:p>
            <a:pPr>
              <a:buFontTx/>
              <a:buChar char="-"/>
            </a:pPr>
            <a:r>
              <a:rPr lang="fi-FI" dirty="0" smtClean="0"/>
              <a:t>Pyrimme saamaan säännölliseksi myös ainakin yhden perheleirin toimintavuodelle</a:t>
            </a:r>
          </a:p>
          <a:p>
            <a:pPr>
              <a:buFontTx/>
              <a:buChar char="-"/>
            </a:pPr>
            <a:r>
              <a:rPr lang="fi-FI" dirty="0" smtClean="0"/>
              <a:t>Osallistumme ohjaavaan perhetyöhön neuvolan perhevalmennuksessa (</a:t>
            </a:r>
            <a:r>
              <a:rPr lang="fi-FI" dirty="0" err="1" smtClean="0"/>
              <a:t>Anu+Maaret</a:t>
            </a:r>
            <a:r>
              <a:rPr lang="fi-FI" dirty="0" smtClean="0"/>
              <a:t>+ Tom) </a:t>
            </a:r>
          </a:p>
          <a:p>
            <a:pPr>
              <a:buFontTx/>
              <a:buChar char="-"/>
            </a:pPr>
            <a:r>
              <a:rPr lang="fi-FI" dirty="0" smtClean="0"/>
              <a:t>Ideoimme rohkeasti uusia tapoja toteuttaa alle kouluikäisten ja perheiden toimintaa</a:t>
            </a:r>
          </a:p>
          <a:p>
            <a:pPr>
              <a:buFontTx/>
              <a:buChar char="-"/>
            </a:pPr>
            <a:r>
              <a:rPr lang="fi-FI" dirty="0" smtClean="0"/>
              <a:t>Vastaamme tarvittaessa 1-2 – luokkalaisten tarpeisiin järjestämällä reppukerhon tapaista toimintaa mahdollisuuksien mukaan</a:t>
            </a:r>
          </a:p>
          <a:p>
            <a:pPr>
              <a:buFontTx/>
              <a:buChar char="-"/>
            </a:pPr>
            <a:r>
              <a:rPr lang="fi-FI" dirty="0" smtClean="0"/>
              <a:t>Kirkon nallet vierailevat tapahtumissa, päiväkodeissa </a:t>
            </a:r>
            <a:r>
              <a:rPr lang="fi-FI" dirty="0" err="1" smtClean="0"/>
              <a:t>yms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199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19140000">
            <a:off x="41654" y="1116671"/>
            <a:ext cx="5212080" cy="1089427"/>
          </a:xfrm>
        </p:spPr>
        <p:txBody>
          <a:bodyPr/>
          <a:lstStyle/>
          <a:p>
            <a:r>
              <a:rPr lang="fi-FI" dirty="0" smtClean="0"/>
              <a:t>Kirkon nallet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00"/>
            <a:ext cx="2814166" cy="5002963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 rot="19140000">
            <a:off x="831018" y="1853185"/>
            <a:ext cx="6112067" cy="1198094"/>
          </a:xfrm>
        </p:spPr>
        <p:txBody>
          <a:bodyPr>
            <a:normAutofit/>
          </a:bodyPr>
          <a:lstStyle/>
          <a:p>
            <a:r>
              <a:rPr lang="fi-FI" dirty="0" smtClean="0"/>
              <a:t>Oulujoen seurakunnan omat ”maskotit” tulevat tutuksi messussa, tapahtumissa, mainonnassa ja arkitoiminnassa. Tassu ja </a:t>
            </a:r>
            <a:r>
              <a:rPr lang="fi-FI" dirty="0" err="1" smtClean="0"/>
              <a:t>Töpöli</a:t>
            </a:r>
            <a:r>
              <a:rPr lang="fi-FI" dirty="0" smtClean="0"/>
              <a:t> vierailevat päiväkodeissa pyydettäessä.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30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lmat">
  <a:themeElements>
    <a:clrScheme name="Kulmat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ulmat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lm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116</TotalTime>
  <Words>368</Words>
  <Application>Microsoft Office PowerPoint</Application>
  <PresentationFormat>Näytössä katseltava diaesitys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Arial</vt:lpstr>
      <vt:lpstr>Bell MT</vt:lpstr>
      <vt:lpstr>Colonna MT</vt:lpstr>
      <vt:lpstr>Franklin Gothic Book</vt:lpstr>
      <vt:lpstr>Franklin Gothic Medium</vt:lpstr>
      <vt:lpstr>Tunga</vt:lpstr>
      <vt:lpstr>Wingdings</vt:lpstr>
      <vt:lpstr>Kulmat</vt:lpstr>
      <vt:lpstr>Oulujoen seurakunnan varhaiskasvatus</vt:lpstr>
      <vt:lpstr>Varhaiskasvatuksen missio</vt:lpstr>
      <vt:lpstr>Varhaiskasvatuksen visio</vt:lpstr>
      <vt:lpstr>arvomme</vt:lpstr>
      <vt:lpstr>Tavoitteemme: </vt:lpstr>
      <vt:lpstr>Miten pääsemme tavoitteisiimme?</vt:lpstr>
      <vt:lpstr>Konkretiaa</vt:lpstr>
      <vt:lpstr>MITÄ TEEMME VUONNA 2019</vt:lpstr>
      <vt:lpstr>Kirkon nallet</vt:lpstr>
      <vt:lpstr>            YHDESSÄ OLEMME ENEMMÄN! </vt:lpstr>
    </vt:vector>
  </TitlesOfParts>
  <Company>Lahden seurakuntayhtymä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Oulujoen seurkunnan varhaiskasvatus</dc:title>
  <dc:creator>Sulkala Maaret</dc:creator>
  <cp:lastModifiedBy>Sulkala Maaret</cp:lastModifiedBy>
  <cp:revision>20</cp:revision>
  <dcterms:created xsi:type="dcterms:W3CDTF">2018-05-08T12:26:01Z</dcterms:created>
  <dcterms:modified xsi:type="dcterms:W3CDTF">2019-03-22T07:28:32Z</dcterms:modified>
</cp:coreProperties>
</file>